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  <Default Extension="gif" ContentType="image/gif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90" r:id="rId1"/>
  </p:sldMasterIdLst>
  <p:sldIdLst>
    <p:sldId id="256" r:id="rId2"/>
    <p:sldId id="257" r:id="rId3"/>
    <p:sldId id="258" r:id="rId4"/>
    <p:sldId id="263" r:id="rId5"/>
    <p:sldId id="264" r:id="rId6"/>
    <p:sldId id="259" r:id="rId7"/>
    <p:sldId id="260" r:id="rId8"/>
    <p:sldId id="261" r:id="rId9"/>
    <p:sldId id="262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60" d="100"/>
          <a:sy n="60" d="100"/>
        </p:scale>
        <p:origin x="-120" y="-1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viewProps" Target="viewProp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tableStyles" Target="tableStyles.xml"/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2" Type="http://schemas.openxmlformats.org/officeDocument/2006/relationships/printerSettings" Target="printerSettings/printerSettings1.bin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3FB501C9-605F-FA45-9D7D-E85BDCA029B0}" type="datetimeFigureOut">
              <a:rPr lang="en-US" smtClean="0"/>
              <a:pPr/>
              <a:t>9/22/09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D266372B-B462-FD40-A279-49FA958586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501C9-605F-FA45-9D7D-E85BDCA029B0}" type="datetimeFigureOut">
              <a:rPr lang="en-US" smtClean="0"/>
              <a:pPr/>
              <a:t>9/22/09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6372B-B462-FD40-A279-49FA958586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501C9-605F-FA45-9D7D-E85BDCA029B0}" type="datetimeFigureOut">
              <a:rPr lang="en-US" smtClean="0"/>
              <a:pPr/>
              <a:t>9/22/09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6372B-B462-FD40-A279-49FA958586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FB501C9-605F-FA45-9D7D-E85BDCA029B0}" type="datetimeFigureOut">
              <a:rPr lang="en-US" smtClean="0"/>
              <a:pPr/>
              <a:t>9/22/09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266372B-B462-FD40-A279-49FA9585862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3FB501C9-605F-FA45-9D7D-E85BDCA029B0}" type="datetimeFigureOut">
              <a:rPr lang="en-US" smtClean="0"/>
              <a:pPr/>
              <a:t>9/22/09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266372B-B462-FD40-A279-49FA958586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501C9-605F-FA45-9D7D-E85BDCA029B0}" type="datetimeFigureOut">
              <a:rPr lang="en-US" smtClean="0"/>
              <a:pPr/>
              <a:t>9/22/09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6372B-B462-FD40-A279-49FA9585862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501C9-605F-FA45-9D7D-E85BDCA029B0}" type="datetimeFigureOut">
              <a:rPr lang="en-US" smtClean="0"/>
              <a:pPr/>
              <a:t>9/22/09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6372B-B462-FD40-A279-49FA9585862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FB501C9-605F-FA45-9D7D-E85BDCA029B0}" type="datetimeFigureOut">
              <a:rPr lang="en-US" smtClean="0"/>
              <a:pPr/>
              <a:t>9/22/09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266372B-B462-FD40-A279-49FA9585862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501C9-605F-FA45-9D7D-E85BDCA029B0}" type="datetimeFigureOut">
              <a:rPr lang="en-US" smtClean="0"/>
              <a:pPr/>
              <a:t>9/22/09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6372B-B462-FD40-A279-49FA9585862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FB501C9-605F-FA45-9D7D-E85BDCA029B0}" type="datetimeFigureOut">
              <a:rPr lang="en-US" smtClean="0"/>
              <a:pPr/>
              <a:t>9/22/09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266372B-B462-FD40-A279-49FA9585862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FB501C9-605F-FA45-9D7D-E85BDCA029B0}" type="datetimeFigureOut">
              <a:rPr lang="en-US" smtClean="0"/>
              <a:pPr/>
              <a:t>9/22/09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266372B-B462-FD40-A279-49FA9585862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FB501C9-605F-FA45-9D7D-E85BDCA029B0}" type="datetimeFigureOut">
              <a:rPr lang="en-US" smtClean="0"/>
              <a:pPr/>
              <a:t>9/22/09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266372B-B462-FD40-A279-49FA9585862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pple.com/trailers/universal/fastandfurious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eb.cn.edu/kwheeler/lit_terms_C.html%23convention_anchor" TargetMode="External"/><Relationship Id="rId3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eb.cn.edu/kwheeler/lit_terms_G.html%23genre_anchor" TargetMode="External"/><Relationship Id="rId3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pple.com/trailers/fox/jennifersbody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Relationship Id="rId3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image" Target="../media/image13.jpeg"/><Relationship Id="rId4" Type="http://schemas.openxmlformats.org/officeDocument/2006/relationships/image" Target="../media/image11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Relationship Id="rId3" Type="http://schemas.openxmlformats.org/officeDocument/2006/relationships/image" Target="../media/image10.jpeg"/><Relationship Id="rId5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1213556"/>
            <a:ext cx="6172200" cy="3805006"/>
          </a:xfrm>
        </p:spPr>
        <p:txBody>
          <a:bodyPr>
            <a:normAutofit/>
          </a:bodyPr>
          <a:lstStyle/>
          <a:p>
            <a:pPr algn="ctr"/>
            <a:r>
              <a:rPr lang="en-US" sz="5500" b="1" dirty="0">
                <a:latin typeface="Verdana"/>
                <a:cs typeface="Verdana"/>
              </a:rPr>
              <a:t>GENRE &amp; </a:t>
            </a:r>
            <a:r>
              <a:rPr lang="en-US" sz="5500" b="1" dirty="0" smtClean="0">
                <a:latin typeface="Verdana"/>
                <a:cs typeface="Verdana"/>
              </a:rPr>
              <a:t>CONVENTIONS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smtClean="0">
                <a:latin typeface="Verdana"/>
                <a:cs typeface="Verdana"/>
              </a:rPr>
              <a:t>Let’s try another…</a:t>
            </a:r>
            <a:endParaRPr lang="en-US" sz="4000" b="1" dirty="0">
              <a:latin typeface="Verdana"/>
              <a:cs typeface="Verdan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>
              <a:latin typeface="Verdana"/>
              <a:cs typeface="Verdana"/>
              <a:hlinkClick r:id="rId2"/>
            </a:endParaRPr>
          </a:p>
          <a:p>
            <a:endParaRPr lang="en-US" dirty="0" smtClean="0">
              <a:latin typeface="Verdana"/>
              <a:cs typeface="Verdana"/>
              <a:hlinkClick r:id="rId2"/>
            </a:endParaRPr>
          </a:p>
          <a:p>
            <a:pPr algn="ctr">
              <a:buNone/>
            </a:pPr>
            <a:r>
              <a:rPr lang="en-US" dirty="0" smtClean="0">
                <a:latin typeface="Verdana"/>
                <a:cs typeface="Verdana"/>
                <a:hlinkClick r:id="rId2"/>
              </a:rPr>
              <a:t>This film</a:t>
            </a:r>
            <a:r>
              <a:rPr lang="en-US" dirty="0" smtClean="0">
                <a:latin typeface="Verdana"/>
                <a:cs typeface="Verdana"/>
              </a:rPr>
              <a:t> is a different GENRE than the last.  </a:t>
            </a:r>
          </a:p>
          <a:p>
            <a:pPr algn="ctr">
              <a:buNone/>
            </a:pPr>
            <a:endParaRPr lang="en-US" dirty="0" smtClean="0">
              <a:latin typeface="Verdana"/>
              <a:cs typeface="Verdana"/>
            </a:endParaRPr>
          </a:p>
          <a:p>
            <a:pPr algn="ctr">
              <a:buNone/>
            </a:pPr>
            <a:endParaRPr lang="en-US" dirty="0" smtClean="0">
              <a:latin typeface="Verdana"/>
              <a:cs typeface="Verdana"/>
            </a:endParaRPr>
          </a:p>
          <a:p>
            <a:pPr algn="ctr">
              <a:buNone/>
            </a:pPr>
            <a:r>
              <a:rPr lang="en-US" dirty="0" smtClean="0">
                <a:latin typeface="Verdana"/>
                <a:cs typeface="Verdana"/>
              </a:rPr>
              <a:t>While we watch, make notes about characters, settings, conflicts, etc. that inform you as to what genre it is.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b="1" i="1" dirty="0" smtClean="0">
                <a:latin typeface="Verdana"/>
                <a:cs typeface="Verdana"/>
              </a:rPr>
              <a:t>DEFINITION of </a:t>
            </a:r>
            <a:r>
              <a:rPr lang="en-US" sz="4000" b="1" i="1" u="sng" dirty="0" smtClean="0">
                <a:latin typeface="Verdana"/>
                <a:cs typeface="Verdana"/>
              </a:rPr>
              <a:t>GENRE</a:t>
            </a:r>
            <a:r>
              <a:rPr lang="en-US" sz="4000" b="1" i="1" dirty="0" smtClean="0">
                <a:latin typeface="Verdana"/>
                <a:cs typeface="Verdana"/>
                <a:sym typeface="Wingdings"/>
              </a:rPr>
              <a:t></a:t>
            </a:r>
            <a:r>
              <a:rPr lang="en-US" sz="4000" dirty="0" smtClean="0">
                <a:latin typeface="Verdana"/>
                <a:cs typeface="Verdana"/>
              </a:rPr>
              <a:t> </a:t>
            </a:r>
            <a:endParaRPr lang="en-US" sz="4000" dirty="0">
              <a:latin typeface="Verdana"/>
              <a:cs typeface="Verdan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3000" dirty="0" smtClean="0">
                <a:latin typeface="Verdana"/>
                <a:cs typeface="Verdana"/>
              </a:rPr>
              <a:t>A </a:t>
            </a:r>
            <a:r>
              <a:rPr lang="en-US" sz="3000" dirty="0">
                <a:latin typeface="Verdana"/>
                <a:cs typeface="Verdana"/>
              </a:rPr>
              <a:t>type or category of literature or film marked by certain shared features or </a:t>
            </a:r>
            <a:r>
              <a:rPr lang="en-US" sz="3000" b="1" dirty="0">
                <a:latin typeface="Verdana"/>
                <a:cs typeface="Verdana"/>
                <a:hlinkClick r:id="rId2"/>
              </a:rPr>
              <a:t>conventions</a:t>
            </a:r>
            <a:r>
              <a:rPr lang="en-US" sz="3000" dirty="0">
                <a:latin typeface="Verdana"/>
                <a:cs typeface="Verdana"/>
              </a:rPr>
              <a:t>. </a:t>
            </a:r>
          </a:p>
          <a:p>
            <a:endParaRPr lang="en-US" dirty="0"/>
          </a:p>
        </p:txBody>
      </p:sp>
      <p:pic>
        <p:nvPicPr>
          <p:cNvPr id="4" name="Picture 3" descr="Genre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3189111"/>
            <a:ext cx="7924800" cy="32848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4" presetID="6" presetClass="entr" presetSubtype="16" fill="hold" nodeType="afterEffect">
                                  <p:stCondLst>
                                    <p:cond delay="30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48134" cy="1143000"/>
          </a:xfrm>
        </p:spPr>
        <p:txBody>
          <a:bodyPr>
            <a:noAutofit/>
          </a:bodyPr>
          <a:lstStyle/>
          <a:p>
            <a:r>
              <a:rPr lang="en-US" sz="3500" b="1" i="1" dirty="0" smtClean="0">
                <a:latin typeface="Verdana"/>
                <a:cs typeface="Verdana"/>
              </a:rPr>
              <a:t>DEFINITION of </a:t>
            </a:r>
            <a:r>
              <a:rPr lang="en-US" sz="3500" b="1" i="1" u="sng" dirty="0" smtClean="0">
                <a:latin typeface="Verdana"/>
                <a:cs typeface="Verdana"/>
              </a:rPr>
              <a:t>CONVENTIONS</a:t>
            </a:r>
            <a:r>
              <a:rPr lang="en-US" sz="3500" b="1" i="1" dirty="0" smtClean="0">
                <a:latin typeface="Verdana"/>
                <a:cs typeface="Verdana"/>
                <a:sym typeface="Wingdings"/>
              </a:rPr>
              <a:t></a:t>
            </a:r>
            <a:r>
              <a:rPr lang="en-US" sz="3500" dirty="0" smtClean="0">
                <a:latin typeface="Verdana"/>
                <a:cs typeface="Verdana"/>
              </a:rPr>
              <a:t> </a:t>
            </a:r>
            <a:endParaRPr lang="en-US" sz="3500" dirty="0">
              <a:latin typeface="Verdana"/>
              <a:cs typeface="Verdan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199" y="1600200"/>
            <a:ext cx="8083949" cy="48737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000" dirty="0" smtClean="0">
                <a:latin typeface="Verdana"/>
                <a:cs typeface="Verdana"/>
              </a:rPr>
              <a:t>common </a:t>
            </a:r>
            <a:r>
              <a:rPr lang="en-US" sz="3000" dirty="0">
                <a:latin typeface="Verdana"/>
                <a:cs typeface="Verdana"/>
              </a:rPr>
              <a:t>features or traits that </a:t>
            </a:r>
            <a:r>
              <a:rPr lang="en-US" sz="3000" dirty="0" smtClean="0">
                <a:latin typeface="Verdana"/>
                <a:cs typeface="Verdana"/>
              </a:rPr>
              <a:t>have </a:t>
            </a:r>
          </a:p>
          <a:p>
            <a:pPr>
              <a:buNone/>
            </a:pPr>
            <a:r>
              <a:rPr lang="en-US" sz="3000" dirty="0" smtClean="0">
                <a:latin typeface="Verdana"/>
                <a:cs typeface="Verdana"/>
              </a:rPr>
              <a:t>become </a:t>
            </a:r>
            <a:r>
              <a:rPr lang="en-US" sz="3000" dirty="0">
                <a:latin typeface="Verdana"/>
                <a:cs typeface="Verdana"/>
              </a:rPr>
              <a:t>traditional or expected within a</a:t>
            </a:r>
            <a:r>
              <a:rPr lang="en-US" sz="3000" dirty="0" smtClean="0">
                <a:latin typeface="Verdana"/>
                <a:cs typeface="Verdana"/>
              </a:rPr>
              <a:t> </a:t>
            </a:r>
          </a:p>
          <a:p>
            <a:pPr>
              <a:buNone/>
            </a:pPr>
            <a:r>
              <a:rPr lang="en-US" sz="3000" dirty="0" smtClean="0">
                <a:latin typeface="Verdana"/>
                <a:cs typeface="Verdana"/>
              </a:rPr>
              <a:t>specific </a:t>
            </a:r>
            <a:r>
              <a:rPr lang="en-US" sz="3000" i="1" dirty="0">
                <a:latin typeface="Verdana"/>
                <a:cs typeface="Verdana"/>
                <a:hlinkClick r:id="rId2"/>
              </a:rPr>
              <a:t>genre</a:t>
            </a:r>
            <a:r>
              <a:rPr lang="en-US" sz="3000" dirty="0">
                <a:latin typeface="Verdana"/>
                <a:cs typeface="Verdana"/>
              </a:rPr>
              <a:t> (category) of literature or</a:t>
            </a:r>
            <a:r>
              <a:rPr lang="en-US" sz="3000" dirty="0" smtClean="0">
                <a:latin typeface="Verdana"/>
                <a:cs typeface="Verdana"/>
              </a:rPr>
              <a:t> </a:t>
            </a:r>
          </a:p>
          <a:p>
            <a:pPr>
              <a:buNone/>
            </a:pPr>
            <a:r>
              <a:rPr lang="en-US" sz="3000" dirty="0" smtClean="0">
                <a:latin typeface="Verdana"/>
                <a:cs typeface="Verdana"/>
              </a:rPr>
              <a:t>film</a:t>
            </a:r>
            <a:r>
              <a:rPr lang="en-US" sz="3000" dirty="0">
                <a:latin typeface="Verdana"/>
                <a:cs typeface="Verdana"/>
              </a:rPr>
              <a:t>.</a:t>
            </a:r>
            <a:r>
              <a:rPr lang="en-US" sz="3000" dirty="0" smtClean="0">
                <a:latin typeface="Verdana"/>
                <a:cs typeface="Verdana"/>
              </a:rPr>
              <a:t> </a:t>
            </a:r>
          </a:p>
          <a:p>
            <a:endParaRPr lang="en-US" sz="3000" dirty="0" smtClean="0">
              <a:latin typeface="Verdana"/>
              <a:cs typeface="Verdana"/>
            </a:endParaRPr>
          </a:p>
          <a:p>
            <a:r>
              <a:rPr lang="en-US" sz="3000" dirty="0" smtClean="0">
                <a:latin typeface="Verdana"/>
                <a:cs typeface="Verdana"/>
              </a:rPr>
              <a:t>these can include </a:t>
            </a:r>
          </a:p>
          <a:p>
            <a:pPr>
              <a:buNone/>
            </a:pPr>
            <a:r>
              <a:rPr lang="en-US" sz="3000" dirty="0" smtClean="0">
                <a:latin typeface="Verdana"/>
                <a:cs typeface="Verdana"/>
              </a:rPr>
              <a:t>common characters, </a:t>
            </a:r>
          </a:p>
          <a:p>
            <a:pPr>
              <a:buNone/>
            </a:pPr>
            <a:r>
              <a:rPr lang="en-US" sz="3000" dirty="0" smtClean="0">
                <a:latin typeface="Verdana"/>
                <a:cs typeface="Verdana"/>
              </a:rPr>
              <a:t>conflicts, themes, </a:t>
            </a:r>
          </a:p>
          <a:p>
            <a:pPr>
              <a:buNone/>
            </a:pPr>
            <a:r>
              <a:rPr lang="en-US" sz="3000" dirty="0" smtClean="0">
                <a:latin typeface="Verdana"/>
                <a:cs typeface="Verdana"/>
              </a:rPr>
              <a:t>settings, plot lines, etc.</a:t>
            </a:r>
          </a:p>
          <a:p>
            <a:endParaRPr lang="en-US" dirty="0"/>
          </a:p>
        </p:txBody>
      </p:sp>
      <p:pic>
        <p:nvPicPr>
          <p:cNvPr id="4" name="Picture 3" descr="romance_illustratio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4142" y="3443560"/>
            <a:ext cx="3129299" cy="30303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0"/>
                            </p:stCondLst>
                            <p:childTnLst>
                              <p:par>
                                <p:cTn id="2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8000"/>
                            </p:stCondLst>
                            <p:childTnLst>
                              <p:par>
                                <p:cTn id="3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0"/>
                            </p:stCondLst>
                            <p:childTnLst>
                              <p:par>
                                <p:cTn id="3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2000"/>
                            </p:stCondLst>
                            <p:childTnLst>
                              <p:par>
                                <p:cTn id="4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4000"/>
                            </p:stCondLst>
                            <p:childTnLst>
                              <p:par>
                                <p:cTn id="5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8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6000"/>
                            </p:stCondLst>
                            <p:childTnLst>
                              <p:par>
                                <p:cTn id="5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800" decel="100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8000"/>
                            </p:stCondLst>
                            <p:childTnLst>
                              <p:par>
                                <p:cTn id="66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8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9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lit_diagram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l="-25991" r="-25991"/>
          <a:stretch>
            <a:fillRect/>
          </a:stretch>
        </p:blipFill>
        <p:spPr>
          <a:xfrm>
            <a:off x="457200" y="274638"/>
            <a:ext cx="7467600" cy="6199314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Verdana"/>
                <a:cs typeface="Verdana"/>
              </a:rPr>
              <a:t>the </a:t>
            </a:r>
            <a:r>
              <a:rPr lang="en-US" b="1" dirty="0" smtClean="0">
                <a:latin typeface="Verdana"/>
                <a:cs typeface="Verdana"/>
              </a:rPr>
              <a:t>CONVENTIONS</a:t>
            </a:r>
            <a:r>
              <a:rPr lang="en-US" dirty="0" smtClean="0">
                <a:latin typeface="Verdana"/>
                <a:cs typeface="Verdana"/>
              </a:rPr>
              <a:t> of a text determine its </a:t>
            </a:r>
            <a:r>
              <a:rPr lang="en-US" b="1" dirty="0" smtClean="0">
                <a:latin typeface="Verdana"/>
                <a:cs typeface="Verdana"/>
              </a:rPr>
              <a:t>GENRE</a:t>
            </a:r>
            <a:r>
              <a:rPr lang="en-US" dirty="0" smtClean="0">
                <a:latin typeface="Verdana"/>
                <a:cs typeface="Verdana"/>
              </a:rPr>
              <a:t>.</a:t>
            </a:r>
            <a:endParaRPr lang="en-US" dirty="0">
              <a:latin typeface="Verdana"/>
              <a:cs typeface="Verdan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en-US" sz="3000" dirty="0" smtClean="0">
                <a:latin typeface="Verdana"/>
                <a:cs typeface="Verdana"/>
              </a:rPr>
              <a:t>Let’s try to determine </a:t>
            </a:r>
          </a:p>
          <a:p>
            <a:pPr algn="ctr">
              <a:buNone/>
            </a:pPr>
            <a:r>
              <a:rPr lang="en-US" sz="3000" dirty="0" smtClean="0">
                <a:latin typeface="Verdana"/>
                <a:cs typeface="Verdana"/>
              </a:rPr>
              <a:t>the </a:t>
            </a:r>
            <a:r>
              <a:rPr lang="en-US" sz="3000" b="1" dirty="0" smtClean="0">
                <a:latin typeface="Verdana"/>
                <a:cs typeface="Verdana"/>
              </a:rPr>
              <a:t>GENRE</a:t>
            </a:r>
            <a:r>
              <a:rPr lang="en-US" sz="3000" dirty="0" smtClean="0">
                <a:latin typeface="Verdana"/>
                <a:cs typeface="Verdana"/>
              </a:rPr>
              <a:t> of </a:t>
            </a:r>
            <a:r>
              <a:rPr lang="en-US" sz="3000" dirty="0" smtClean="0">
                <a:latin typeface="Verdana"/>
                <a:cs typeface="Verdana"/>
                <a:hlinkClick r:id="rId2"/>
              </a:rPr>
              <a:t>this film clip </a:t>
            </a:r>
            <a:endParaRPr lang="en-US" sz="3000" dirty="0" smtClean="0">
              <a:latin typeface="Verdana"/>
              <a:cs typeface="Verdana"/>
            </a:endParaRPr>
          </a:p>
          <a:p>
            <a:pPr algn="ctr">
              <a:buNone/>
            </a:pPr>
            <a:r>
              <a:rPr lang="en-US" sz="3000" dirty="0" smtClean="0">
                <a:latin typeface="Verdana"/>
                <a:cs typeface="Verdana"/>
              </a:rPr>
              <a:t>and the </a:t>
            </a:r>
            <a:r>
              <a:rPr lang="en-US" sz="3000" b="1" dirty="0" smtClean="0">
                <a:latin typeface="Verdana"/>
                <a:cs typeface="Verdana"/>
              </a:rPr>
              <a:t>CONVENTIONS</a:t>
            </a:r>
          </a:p>
          <a:p>
            <a:pPr algn="ctr">
              <a:buNone/>
            </a:pPr>
            <a:r>
              <a:rPr lang="en-US" sz="3000" dirty="0" smtClean="0">
                <a:latin typeface="Verdana"/>
                <a:cs typeface="Verdana"/>
              </a:rPr>
              <a:t>that make it so!</a:t>
            </a:r>
            <a:endParaRPr lang="en-US" sz="3000" dirty="0">
              <a:latin typeface="Verdana"/>
              <a:cs typeface="Verdan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000"/>
                            </p:stCondLst>
                            <p:childTnLst>
                              <p:par>
                                <p:cTn id="3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8803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b="1" dirty="0" smtClean="0">
                <a:latin typeface="Verdana"/>
                <a:cs typeface="Verdana"/>
              </a:rPr>
              <a:t>Three of the BROADEST categories of </a:t>
            </a:r>
            <a:r>
              <a:rPr lang="en-US" sz="4000" b="1" i="1" dirty="0" smtClean="0">
                <a:latin typeface="Verdana"/>
                <a:cs typeface="Verdana"/>
              </a:rPr>
              <a:t>genre</a:t>
            </a:r>
            <a:r>
              <a:rPr lang="en-US" sz="4000" b="1" dirty="0" smtClean="0">
                <a:latin typeface="Verdana"/>
                <a:cs typeface="Verdana"/>
              </a:rPr>
              <a:t> include: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en-US" sz="3000" b="1" dirty="0" smtClean="0">
              <a:latin typeface="Verdana"/>
              <a:cs typeface="Verdana"/>
            </a:endParaRPr>
          </a:p>
          <a:p>
            <a:pPr>
              <a:buNone/>
            </a:pPr>
            <a:r>
              <a:rPr lang="en-US" sz="3000" b="1" dirty="0" smtClean="0">
                <a:latin typeface="Verdana"/>
                <a:cs typeface="Verdana"/>
              </a:rPr>
              <a:t>Poetry</a:t>
            </a:r>
          </a:p>
          <a:p>
            <a:pPr>
              <a:buNone/>
            </a:pPr>
            <a:endParaRPr lang="en-US" sz="3000" b="1" dirty="0" smtClean="0">
              <a:latin typeface="Verdana"/>
              <a:cs typeface="Verdana"/>
            </a:endParaRPr>
          </a:p>
          <a:p>
            <a:pPr>
              <a:buNone/>
            </a:pPr>
            <a:endParaRPr lang="en-US" sz="3000" b="1" dirty="0" smtClean="0">
              <a:latin typeface="Verdana"/>
              <a:cs typeface="Verdana"/>
            </a:endParaRPr>
          </a:p>
          <a:p>
            <a:pPr>
              <a:buNone/>
            </a:pPr>
            <a:r>
              <a:rPr lang="en-US" sz="3000" b="1" dirty="0" smtClean="0">
                <a:latin typeface="Verdana"/>
                <a:cs typeface="Verdana"/>
              </a:rPr>
              <a:t>Drama </a:t>
            </a:r>
            <a:r>
              <a:rPr lang="en-US" sz="3000" b="1" dirty="0">
                <a:latin typeface="Verdana"/>
                <a:cs typeface="Verdana"/>
              </a:rPr>
              <a:t>(Plays</a:t>
            </a:r>
            <a:r>
              <a:rPr lang="en-US" sz="3000" b="1" dirty="0" smtClean="0">
                <a:latin typeface="Verdana"/>
                <a:cs typeface="Verdana"/>
              </a:rPr>
              <a:t>)</a:t>
            </a:r>
          </a:p>
          <a:p>
            <a:pPr>
              <a:buNone/>
            </a:pPr>
            <a:endParaRPr lang="en-US" sz="3000" b="1" dirty="0" smtClean="0">
              <a:latin typeface="Verdana"/>
              <a:cs typeface="Verdana"/>
            </a:endParaRPr>
          </a:p>
          <a:p>
            <a:pPr>
              <a:buNone/>
            </a:pPr>
            <a:endParaRPr lang="en-US" sz="3000" b="1" dirty="0" smtClean="0">
              <a:latin typeface="Verdana"/>
              <a:cs typeface="Verdana"/>
            </a:endParaRPr>
          </a:p>
          <a:p>
            <a:pPr>
              <a:buNone/>
            </a:pPr>
            <a:r>
              <a:rPr lang="en-US" sz="3000" b="1" dirty="0" smtClean="0">
                <a:latin typeface="Verdana"/>
                <a:cs typeface="Verdana"/>
              </a:rPr>
              <a:t>Fiction </a:t>
            </a:r>
            <a:endParaRPr lang="en-US" sz="3000" b="1" dirty="0">
              <a:latin typeface="Verdana"/>
              <a:cs typeface="Verdana"/>
            </a:endParaRPr>
          </a:p>
          <a:p>
            <a:pPr>
              <a:buNone/>
            </a:pPr>
            <a:r>
              <a:rPr lang="en-US" dirty="0"/>
              <a:t> </a:t>
            </a:r>
          </a:p>
          <a:p>
            <a:endParaRPr lang="en-US" dirty="0"/>
          </a:p>
        </p:txBody>
      </p:sp>
      <p:pic>
        <p:nvPicPr>
          <p:cNvPr id="4" name="Picture 3" descr="POETR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1628" y="1600200"/>
            <a:ext cx="1994521" cy="2084162"/>
          </a:xfrm>
          <a:prstGeom prst="rect">
            <a:avLst/>
          </a:prstGeom>
        </p:spPr>
      </p:pic>
      <p:pic>
        <p:nvPicPr>
          <p:cNvPr id="5" name="Picture 4" descr="480px-Drama-icon.svg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5837" y="2844751"/>
            <a:ext cx="2238963" cy="1679222"/>
          </a:xfrm>
          <a:prstGeom prst="rect">
            <a:avLst/>
          </a:prstGeom>
        </p:spPr>
      </p:pic>
      <p:pic>
        <p:nvPicPr>
          <p:cNvPr id="6" name="Picture 5" descr="library-book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41628" y="4151743"/>
            <a:ext cx="2308359" cy="23222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8000"/>
                            </p:stCondLst>
                            <p:childTnLst>
                              <p:par>
                                <p:cTn id="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3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1000"/>
                            </p:stCondLst>
                            <p:childTnLst>
                              <p:par>
                                <p:cTn id="2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3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4000"/>
                            </p:stCondLst>
                            <p:childTnLst>
                              <p:par>
                                <p:cTn id="2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6000"/>
                            </p:stCondLst>
                            <p:childTnLst>
                              <p:par>
                                <p:cTn id="3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8000"/>
                            </p:stCondLst>
                            <p:childTnLst>
                              <p:par>
                                <p:cTn id="3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256169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 smtClean="0">
                <a:latin typeface="Verdana"/>
                <a:cs typeface="Verdana"/>
              </a:rPr>
              <a:t>These general or </a:t>
            </a:r>
            <a:r>
              <a:rPr lang="en-US" sz="4000" b="1" dirty="0" smtClean="0">
                <a:latin typeface="Verdana"/>
                <a:cs typeface="Verdana"/>
              </a:rPr>
              <a:t>BROAD</a:t>
            </a:r>
            <a:r>
              <a:rPr lang="en-US" sz="4000" dirty="0" smtClean="0">
                <a:latin typeface="Verdana"/>
                <a:cs typeface="Verdana"/>
              </a:rPr>
              <a:t> </a:t>
            </a:r>
            <a:r>
              <a:rPr lang="en-US" sz="4000" i="1" dirty="0" smtClean="0">
                <a:latin typeface="Verdana"/>
                <a:cs typeface="Verdana"/>
              </a:rPr>
              <a:t>genres</a:t>
            </a:r>
            <a:r>
              <a:rPr lang="en-US" sz="4000" dirty="0" smtClean="0">
                <a:latin typeface="Verdana"/>
                <a:cs typeface="Verdana"/>
              </a:rPr>
              <a:t> are often </a:t>
            </a:r>
            <a:r>
              <a:rPr lang="en-US" sz="4000" u="sng" dirty="0" smtClean="0">
                <a:latin typeface="Verdana"/>
                <a:cs typeface="Verdana"/>
              </a:rPr>
              <a:t>sub</a:t>
            </a:r>
            <a:r>
              <a:rPr lang="en-US" sz="4000" dirty="0" smtClean="0">
                <a:latin typeface="Verdana"/>
                <a:cs typeface="Verdana"/>
              </a:rPr>
              <a:t>divided into more specific </a:t>
            </a:r>
            <a:r>
              <a:rPr lang="en-US" sz="4000" i="1" dirty="0" smtClean="0">
                <a:latin typeface="Verdana"/>
                <a:cs typeface="Verdana"/>
              </a:rPr>
              <a:t>genres</a:t>
            </a:r>
            <a:r>
              <a:rPr lang="en-US" sz="4000" dirty="0" smtClean="0">
                <a:latin typeface="Verdana"/>
                <a:cs typeface="Verdana"/>
              </a:rPr>
              <a:t> and </a:t>
            </a:r>
            <a:r>
              <a:rPr lang="en-US" sz="4000" i="1" u="sng" dirty="0" smtClean="0">
                <a:latin typeface="Verdana"/>
                <a:cs typeface="Verdana"/>
              </a:rPr>
              <a:t>sub</a:t>
            </a:r>
            <a:r>
              <a:rPr lang="en-US" sz="4000" i="1" dirty="0" smtClean="0">
                <a:latin typeface="Verdana"/>
                <a:cs typeface="Verdana"/>
              </a:rPr>
              <a:t>genres</a:t>
            </a:r>
            <a:r>
              <a:rPr lang="en-US" sz="4000" dirty="0" smtClean="0">
                <a:latin typeface="Verdana"/>
                <a:cs typeface="Verdana"/>
              </a:rPr>
              <a:t>.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Content Placeholder 3" descr="022458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l="-93323" r="-93323"/>
          <a:stretch>
            <a:fillRect/>
          </a:stretch>
        </p:blipFill>
        <p:spPr>
          <a:xfrm>
            <a:off x="457200" y="2413000"/>
            <a:ext cx="8229600" cy="371316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60919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 smtClean="0">
                <a:latin typeface="Verdana"/>
                <a:cs typeface="Verdana"/>
              </a:rPr>
              <a:t>For instance, precise or specific examples of </a:t>
            </a:r>
            <a:r>
              <a:rPr lang="en-US" sz="4000" i="1" dirty="0" smtClean="0">
                <a:latin typeface="Verdana"/>
                <a:cs typeface="Verdana"/>
              </a:rPr>
              <a:t>genres</a:t>
            </a:r>
            <a:r>
              <a:rPr lang="en-US" sz="4000" dirty="0" smtClean="0">
                <a:latin typeface="Verdana"/>
                <a:cs typeface="Verdana"/>
              </a:rPr>
              <a:t> might </a:t>
            </a:r>
            <a:r>
              <a:rPr lang="en-US" sz="4000" dirty="0" err="1" smtClean="0">
                <a:latin typeface="Verdana"/>
                <a:cs typeface="Verdana"/>
              </a:rPr>
              <a:t>include</a:t>
            </a:r>
            <a:r>
              <a:rPr lang="en-US" sz="4000" dirty="0" err="1" smtClean="0">
                <a:latin typeface="Verdana"/>
                <a:cs typeface="Verdana"/>
                <a:sym typeface="Wingdings"/>
              </a:rPr>
              <a:t></a:t>
            </a:r>
            <a:r>
              <a:rPr lang="en-US" sz="4000" dirty="0" smtClean="0">
                <a:latin typeface="Verdana"/>
                <a:cs typeface="Verdana"/>
              </a:rPr>
              <a:t>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391833"/>
            <a:ext cx="8229600" cy="373433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dirty="0" smtClean="0">
                <a:latin typeface="Verdana"/>
                <a:cs typeface="Verdana"/>
              </a:rPr>
              <a:t>Murder </a:t>
            </a:r>
            <a:r>
              <a:rPr lang="en-US" b="1" dirty="0">
                <a:latin typeface="Verdana"/>
                <a:cs typeface="Verdana"/>
              </a:rPr>
              <a:t>Mysteries 		</a:t>
            </a:r>
            <a:r>
              <a:rPr lang="en-US" b="1" dirty="0" smtClean="0">
                <a:latin typeface="Verdana"/>
                <a:cs typeface="Verdana"/>
              </a:rPr>
              <a:t> 		Sonnets</a:t>
            </a:r>
            <a:r>
              <a:rPr lang="en-US" b="1" dirty="0">
                <a:latin typeface="Verdana"/>
                <a:cs typeface="Verdana"/>
              </a:rPr>
              <a:t>	   		       </a:t>
            </a:r>
            <a:r>
              <a:rPr lang="en-US" b="1" dirty="0" smtClean="0">
                <a:latin typeface="Verdana"/>
                <a:cs typeface="Verdana"/>
              </a:rPr>
              <a:t>Westerns</a:t>
            </a:r>
            <a:endParaRPr lang="en-US" dirty="0" smtClean="0">
              <a:latin typeface="Verdana"/>
              <a:cs typeface="Verdana"/>
            </a:endParaRPr>
          </a:p>
          <a:p>
            <a:pPr>
              <a:buNone/>
            </a:pPr>
            <a:r>
              <a:rPr lang="en-US" b="1" dirty="0" smtClean="0">
                <a:latin typeface="Verdana"/>
                <a:cs typeface="Verdana"/>
              </a:rPr>
              <a:t>	Lyric </a:t>
            </a:r>
            <a:r>
              <a:rPr lang="en-US" b="1" dirty="0">
                <a:latin typeface="Verdana"/>
                <a:cs typeface="Verdana"/>
              </a:rPr>
              <a:t>Poetry</a:t>
            </a:r>
            <a:endParaRPr lang="en-US" dirty="0" smtClean="0">
              <a:latin typeface="Verdana"/>
              <a:cs typeface="Verdana"/>
            </a:endParaRPr>
          </a:p>
          <a:p>
            <a:pPr>
              <a:buNone/>
            </a:pPr>
            <a:r>
              <a:rPr lang="en-US" b="1" dirty="0" smtClean="0">
                <a:latin typeface="Verdana"/>
                <a:cs typeface="Verdana"/>
              </a:rPr>
              <a:t>					Epics</a:t>
            </a:r>
            <a:r>
              <a:rPr lang="en-US" b="1" dirty="0">
                <a:latin typeface="Verdana"/>
                <a:cs typeface="Verdana"/>
              </a:rPr>
              <a:t>								             </a:t>
            </a:r>
            <a:r>
              <a:rPr lang="en-US" b="1" dirty="0" smtClean="0">
                <a:latin typeface="Verdana"/>
                <a:cs typeface="Verdana"/>
              </a:rPr>
              <a:t> 	Tragedies</a:t>
            </a:r>
            <a:endParaRPr lang="en-US" dirty="0" smtClean="0">
              <a:latin typeface="Verdana"/>
              <a:cs typeface="Verdana"/>
            </a:endParaRPr>
          </a:p>
          <a:p>
            <a:pPr>
              <a:buNone/>
            </a:pPr>
            <a:r>
              <a:rPr lang="en-US" b="1" dirty="0" smtClean="0">
                <a:latin typeface="Verdana"/>
                <a:cs typeface="Verdana"/>
              </a:rPr>
              <a:t>		Horror</a:t>
            </a:r>
          </a:p>
          <a:p>
            <a:pPr>
              <a:buNone/>
            </a:pPr>
            <a:r>
              <a:rPr lang="en-US" b="1" dirty="0" smtClean="0">
                <a:latin typeface="Verdana"/>
                <a:cs typeface="Verdana"/>
              </a:rPr>
              <a:t>					Comedy		</a:t>
            </a:r>
            <a:r>
              <a:rPr lang="en-US" b="1" dirty="0">
                <a:latin typeface="Verdana"/>
                <a:cs typeface="Verdana"/>
              </a:rPr>
              <a:t>							       Romance</a:t>
            </a:r>
            <a:endParaRPr lang="en-US" dirty="0" smtClean="0">
              <a:latin typeface="Verdana"/>
              <a:cs typeface="Verdana"/>
            </a:endParaRPr>
          </a:p>
          <a:p>
            <a:pPr>
              <a:buNone/>
            </a:pPr>
            <a:r>
              <a:rPr lang="en-US" b="1" dirty="0" smtClean="0">
                <a:latin typeface="Verdana"/>
                <a:cs typeface="Verdana"/>
              </a:rPr>
              <a:t>		Adventure </a:t>
            </a:r>
          </a:p>
          <a:p>
            <a:pPr>
              <a:buNone/>
            </a:pPr>
            <a:r>
              <a:rPr lang="en-US" b="1" dirty="0" smtClean="0">
                <a:latin typeface="Verdana"/>
                <a:cs typeface="Verdana"/>
              </a:rPr>
              <a:t>					Science Fiction</a:t>
            </a:r>
            <a:endParaRPr lang="en-US" dirty="0" smtClean="0">
              <a:latin typeface="Verdana"/>
              <a:cs typeface="Verdana"/>
            </a:endParaRPr>
          </a:p>
        </p:txBody>
      </p:sp>
      <p:pic>
        <p:nvPicPr>
          <p:cNvPr id="4" name="Picture 3" descr="MurderMyster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2537" y="685800"/>
            <a:ext cx="1745525" cy="1706033"/>
          </a:xfrm>
          <a:prstGeom prst="rect">
            <a:avLst/>
          </a:prstGeom>
        </p:spPr>
      </p:pic>
      <p:pic>
        <p:nvPicPr>
          <p:cNvPr id="5" name="Picture 4" descr="zwei cowboy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4969" y="685800"/>
            <a:ext cx="1403439" cy="1974171"/>
          </a:xfrm>
          <a:prstGeom prst="rect">
            <a:avLst/>
          </a:prstGeom>
        </p:spPr>
      </p:pic>
      <p:pic>
        <p:nvPicPr>
          <p:cNvPr id="6" name="Picture 5" descr="shake2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14977" y="352692"/>
            <a:ext cx="1605281" cy="2039141"/>
          </a:xfrm>
          <a:prstGeom prst="rect">
            <a:avLst/>
          </a:prstGeom>
        </p:spPr>
      </p:pic>
      <p:pic>
        <p:nvPicPr>
          <p:cNvPr id="7" name="Picture 6" descr="tarzan2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32794" y="2926325"/>
            <a:ext cx="1631936" cy="2247992"/>
          </a:xfrm>
          <a:prstGeom prst="rect">
            <a:avLst/>
          </a:prstGeom>
        </p:spPr>
      </p:pic>
      <p:pic>
        <p:nvPicPr>
          <p:cNvPr id="8" name="Picture 7" descr="suburbs_2100-1280x960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76915" y="3559232"/>
            <a:ext cx="2638062" cy="19785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0"/>
                            </p:stCondLst>
                            <p:childTnLst>
                              <p:par>
                                <p:cTn id="44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3000"/>
                            </p:stCondLst>
                            <p:childTnLst>
                              <p:par>
                                <p:cTn id="5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6000"/>
                            </p:stCondLst>
                            <p:childTnLst>
                              <p:par>
                                <p:cTn id="66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9000"/>
                            </p:stCondLst>
                            <p:childTnLst>
                              <p:par>
                                <p:cTn id="77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3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2000"/>
                            </p:stCondLst>
                            <p:childTnLst>
                              <p:par>
                                <p:cTn id="88" presetID="20" presetClass="entr" presetSubtype="0" fill="hold" nodeType="afterEffect">
                                  <p:stCondLst>
                                    <p:cond delay="45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9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69000"/>
                            </p:stCondLst>
                            <p:childTnLst>
                              <p:par>
                                <p:cTn id="92" presetID="20" presetClass="entr" presetSubtype="0" fill="hold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9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81000"/>
                            </p:stCondLst>
                            <p:childTnLst>
                              <p:par>
                                <p:cTn id="96" presetID="20" presetClass="entr" presetSubtype="0" fill="hold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9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93000"/>
                            </p:stCondLst>
                            <p:childTnLst>
                              <p:par>
                                <p:cTn id="100" presetID="20" presetClass="entr" presetSubtype="0" fill="hold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5000"/>
                            </p:stCondLst>
                            <p:childTnLst>
                              <p:par>
                                <p:cTn id="104" presetID="20" presetClass="entr" presetSubtype="0" fill="hold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325562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latin typeface="Verdana"/>
                <a:cs typeface="Verdana"/>
              </a:rPr>
              <a:t>Another way to think about </a:t>
            </a:r>
            <a:r>
              <a:rPr lang="en-US" sz="4000" b="1" dirty="0" smtClean="0">
                <a:latin typeface="Verdana"/>
                <a:cs typeface="Verdana"/>
              </a:rPr>
              <a:t>GENRE</a:t>
            </a:r>
            <a:r>
              <a:rPr lang="en-US" sz="4000" dirty="0" smtClean="0">
                <a:latin typeface="Verdana"/>
                <a:cs typeface="Verdana"/>
                <a:sym typeface="Wingdings"/>
              </a:rPr>
              <a:t></a:t>
            </a:r>
            <a:endParaRPr lang="en-US" sz="4000" dirty="0">
              <a:latin typeface="Verdana"/>
              <a:cs typeface="Verdan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endParaRPr lang="en-US" dirty="0" smtClean="0"/>
          </a:p>
          <a:p>
            <a:r>
              <a:rPr lang="en-US" sz="3000" dirty="0" smtClean="0">
                <a:latin typeface="Verdana"/>
                <a:cs typeface="Verdana"/>
              </a:rPr>
              <a:t>Many </a:t>
            </a:r>
            <a:r>
              <a:rPr lang="en-US" sz="3000" dirty="0">
                <a:latin typeface="Verdana"/>
                <a:cs typeface="Verdana"/>
              </a:rPr>
              <a:t>bookstores and</a:t>
            </a:r>
            <a:r>
              <a:rPr lang="en-US" sz="3000" dirty="0" smtClean="0">
                <a:latin typeface="Verdana"/>
                <a:cs typeface="Verdana"/>
              </a:rPr>
              <a:t> </a:t>
            </a:r>
          </a:p>
          <a:p>
            <a:pPr>
              <a:buNone/>
            </a:pPr>
            <a:r>
              <a:rPr lang="en-US" sz="3000" dirty="0" smtClean="0">
                <a:latin typeface="Verdana"/>
                <a:cs typeface="Verdana"/>
              </a:rPr>
              <a:t>video </a:t>
            </a:r>
            <a:r>
              <a:rPr lang="en-US" sz="3000" dirty="0">
                <a:latin typeface="Verdana"/>
                <a:cs typeface="Verdana"/>
              </a:rPr>
              <a:t>stores divide their</a:t>
            </a:r>
            <a:r>
              <a:rPr lang="en-US" sz="3000" dirty="0" smtClean="0">
                <a:latin typeface="Verdana"/>
                <a:cs typeface="Verdana"/>
              </a:rPr>
              <a:t> </a:t>
            </a:r>
          </a:p>
          <a:p>
            <a:pPr>
              <a:buNone/>
            </a:pPr>
            <a:r>
              <a:rPr lang="en-US" sz="3000" dirty="0" smtClean="0">
                <a:latin typeface="Verdana"/>
                <a:cs typeface="Verdana"/>
              </a:rPr>
              <a:t>books </a:t>
            </a:r>
            <a:r>
              <a:rPr lang="en-US" sz="3000" dirty="0">
                <a:latin typeface="Verdana"/>
                <a:cs typeface="Verdana"/>
              </a:rPr>
              <a:t>or films into </a:t>
            </a:r>
            <a:r>
              <a:rPr lang="en-US" sz="3000" i="1" dirty="0">
                <a:latin typeface="Verdana"/>
                <a:cs typeface="Verdana"/>
              </a:rPr>
              <a:t>genres</a:t>
            </a:r>
            <a:r>
              <a:rPr lang="en-US" sz="3000" dirty="0" smtClean="0">
                <a:latin typeface="Verdana"/>
                <a:cs typeface="Verdana"/>
              </a:rPr>
              <a:t> </a:t>
            </a:r>
          </a:p>
          <a:p>
            <a:pPr>
              <a:buNone/>
            </a:pPr>
            <a:r>
              <a:rPr lang="en-US" sz="3000" dirty="0" smtClean="0">
                <a:latin typeface="Verdana"/>
                <a:cs typeface="Verdana"/>
              </a:rPr>
              <a:t>for </a:t>
            </a:r>
            <a:r>
              <a:rPr lang="en-US" sz="3000" dirty="0">
                <a:latin typeface="Verdana"/>
                <a:cs typeface="Verdana"/>
              </a:rPr>
              <a:t>the convenience of</a:t>
            </a:r>
            <a:r>
              <a:rPr lang="en-US" sz="3000" dirty="0" smtClean="0">
                <a:latin typeface="Verdana"/>
                <a:cs typeface="Verdana"/>
              </a:rPr>
              <a:t> </a:t>
            </a:r>
          </a:p>
          <a:p>
            <a:pPr>
              <a:buNone/>
            </a:pPr>
            <a:r>
              <a:rPr lang="en-US" sz="3000" dirty="0" smtClean="0">
                <a:latin typeface="Verdana"/>
                <a:cs typeface="Verdana"/>
              </a:rPr>
              <a:t>shoppers </a:t>
            </a:r>
            <a:r>
              <a:rPr lang="en-US" sz="3000" dirty="0">
                <a:latin typeface="Verdana"/>
                <a:cs typeface="Verdana"/>
              </a:rPr>
              <a:t>seeking a specific</a:t>
            </a:r>
            <a:r>
              <a:rPr lang="en-US" sz="3000" dirty="0" smtClean="0">
                <a:latin typeface="Verdana"/>
                <a:cs typeface="Verdana"/>
              </a:rPr>
              <a:t> </a:t>
            </a:r>
          </a:p>
          <a:p>
            <a:pPr>
              <a:buNone/>
            </a:pPr>
            <a:r>
              <a:rPr lang="en-US" sz="3000" dirty="0" smtClean="0">
                <a:latin typeface="Verdana"/>
                <a:cs typeface="Verdana"/>
              </a:rPr>
              <a:t>category of </a:t>
            </a:r>
            <a:r>
              <a:rPr lang="en-US" sz="3000" dirty="0">
                <a:latin typeface="Verdana"/>
                <a:cs typeface="Verdana"/>
              </a:rPr>
              <a:t>literature or </a:t>
            </a:r>
            <a:r>
              <a:rPr lang="en-US" sz="3000" dirty="0" smtClean="0">
                <a:latin typeface="Verdana"/>
                <a:cs typeface="Verdana"/>
              </a:rPr>
              <a:t>film…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>
                <a:latin typeface="Verdana"/>
                <a:cs typeface="Verdana"/>
              </a:rPr>
              <a:t>It is the </a:t>
            </a:r>
            <a:r>
              <a:rPr lang="en-US" b="1" dirty="0">
                <a:latin typeface="Verdana"/>
                <a:cs typeface="Verdana"/>
              </a:rPr>
              <a:t>CONVENTIONS</a:t>
            </a:r>
            <a:r>
              <a:rPr lang="en-US" dirty="0">
                <a:latin typeface="Verdana"/>
                <a:cs typeface="Verdana"/>
              </a:rPr>
              <a:t> of a </a:t>
            </a:r>
            <a:r>
              <a:rPr lang="en-US" dirty="0" smtClean="0">
                <a:latin typeface="Verdana"/>
                <a:cs typeface="Verdana"/>
              </a:rPr>
              <a:t>text (book or film) that determine </a:t>
            </a:r>
            <a:r>
              <a:rPr lang="en-US" dirty="0">
                <a:latin typeface="Verdana"/>
                <a:cs typeface="Verdana"/>
              </a:rPr>
              <a:t>its </a:t>
            </a:r>
            <a:r>
              <a:rPr lang="en-US" b="1" dirty="0" smtClean="0">
                <a:latin typeface="Verdana"/>
                <a:cs typeface="Verdana"/>
              </a:rPr>
              <a:t>GENRE </a:t>
            </a:r>
            <a:r>
              <a:rPr lang="en-US" dirty="0" smtClean="0">
                <a:latin typeface="Verdana"/>
                <a:cs typeface="Verdana"/>
              </a:rPr>
              <a:t>or its place on the racks.</a:t>
            </a:r>
            <a:endParaRPr lang="en-US" dirty="0">
              <a:latin typeface="Verdana"/>
              <a:cs typeface="Verdana"/>
            </a:endParaRPr>
          </a:p>
          <a:p>
            <a:endParaRPr lang="en-US" dirty="0"/>
          </a:p>
        </p:txBody>
      </p:sp>
      <p:pic>
        <p:nvPicPr>
          <p:cNvPr id="4" name="Picture 3" descr="blockbuster_video_stor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7528" y="1600199"/>
            <a:ext cx="3265337" cy="23567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9" dur="1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3" dur="1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Oriel.thmx</Template>
  <TotalTime>1832</TotalTime>
  <Words>299</Words>
  <Application>Microsoft Macintosh PowerPoint</Application>
  <PresentationFormat>On-screen Show (4:3)</PresentationFormat>
  <Paragraphs>58</Paragraphs>
  <Slides>10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Oriel</vt:lpstr>
      <vt:lpstr>GENRE &amp; CONVENTIONS </vt:lpstr>
      <vt:lpstr>DEFINITION of GENRE </vt:lpstr>
      <vt:lpstr>DEFINITION of CONVENTIONS </vt:lpstr>
      <vt:lpstr>Slide 4</vt:lpstr>
      <vt:lpstr>the CONVENTIONS of a text determine its GENRE.</vt:lpstr>
      <vt:lpstr>Three of the BROADEST categories of genre include: </vt:lpstr>
      <vt:lpstr>These general or BROAD genres are often subdivided into more specific genres and subgenres.  </vt:lpstr>
      <vt:lpstr>For instance, precise or specific examples of genres might include  </vt:lpstr>
      <vt:lpstr>Another way to think about GENRE</vt:lpstr>
      <vt:lpstr>Let’s try another…</vt:lpstr>
    </vt:vector>
  </TitlesOfParts>
  <Company>bps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GENRE &amp; CONVENTIONS: </dc:title>
  <dc:creator>Teacher</dc:creator>
  <cp:lastModifiedBy>Teacher</cp:lastModifiedBy>
  <cp:revision>9</cp:revision>
  <dcterms:created xsi:type="dcterms:W3CDTF">2009-09-22T11:13:03Z</dcterms:created>
  <dcterms:modified xsi:type="dcterms:W3CDTF">2009-09-23T12:10:48Z</dcterms:modified>
</cp:coreProperties>
</file>